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99" r:id="rId3"/>
    <p:sldId id="421" r:id="rId5"/>
    <p:sldId id="383" r:id="rId6"/>
    <p:sldId id="400" r:id="rId7"/>
    <p:sldId id="445" r:id="rId8"/>
    <p:sldId id="414" r:id="rId9"/>
    <p:sldId id="379" r:id="rId10"/>
    <p:sldId id="403" r:id="rId11"/>
    <p:sldId id="506" r:id="rId12"/>
    <p:sldId id="464" r:id="rId13"/>
    <p:sldId id="507" r:id="rId14"/>
    <p:sldId id="508" r:id="rId15"/>
    <p:sldId id="509" r:id="rId16"/>
    <p:sldId id="510" r:id="rId17"/>
    <p:sldId id="511" r:id="rId18"/>
    <p:sldId id="512" r:id="rId19"/>
    <p:sldId id="465" r:id="rId20"/>
    <p:sldId id="385" r:id="rId21"/>
    <p:sldId id="469" r:id="rId22"/>
    <p:sldId id="478" r:id="rId23"/>
    <p:sldId id="468" r:id="rId24"/>
    <p:sldId id="475" r:id="rId25"/>
    <p:sldId id="476" r:id="rId26"/>
    <p:sldId id="477" r:id="rId27"/>
    <p:sldId id="466" r:id="rId28"/>
    <p:sldId id="473" r:id="rId29"/>
    <p:sldId id="474" r:id="rId30"/>
    <p:sldId id="479" r:id="rId31"/>
    <p:sldId id="482" r:id="rId32"/>
    <p:sldId id="484" r:id="rId33"/>
    <p:sldId id="513" r:id="rId34"/>
    <p:sldId id="514" r:id="rId35"/>
    <p:sldId id="515" r:id="rId36"/>
    <p:sldId id="516" r:id="rId37"/>
    <p:sldId id="517" r:id="rId38"/>
    <p:sldId id="339" r:id="rId39"/>
  </p:sldIdLst>
  <p:sldSz cx="9144000" cy="5143500" type="screen16x9"/>
  <p:notesSz cx="6858000" cy="9144000"/>
  <p:custDataLst>
    <p:tags r:id="rId43"/>
  </p:custData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5"/>
    <a:srgbClr val="FFFFCC"/>
    <a:srgbClr val="FFFFFF"/>
    <a:srgbClr val="00508A"/>
    <a:srgbClr val="EB6C15"/>
    <a:srgbClr val="D05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71" y="77"/>
      </p:cViewPr>
      <p:guideLst>
        <p:guide orient="horz" pos="1620"/>
        <p:guide pos="2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951BA43-FC92-407B-8434-4896757AF10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2B2E5D3C-B778-4F5A-9C13-A9D0E55B5B0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CB8B5807-17D2-46B1-87F5-CE18FC529DF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264B3A4E-65B7-46FF-A16F-0B8E872100E0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3726BC13-60B8-424B-B3C1-EDB52127C28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3726BC13-60B8-424B-B3C1-EDB52127C28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3726BC13-60B8-424B-B3C1-EDB52127C28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3726BC13-60B8-424B-B3C1-EDB52127C28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3726BC13-60B8-424B-B3C1-EDB52127C28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3726BC13-60B8-424B-B3C1-EDB52127C28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264B3A4E-65B7-46FF-A16F-0B8E872100E0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FEC9183-15C4-4AE8-9D36-B9E8A852C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2A954D85-5049-469F-B198-7327E87CA2F4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B6F1BBEC-3A10-4F7B-ACE6-150CF1C3DA9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C69EEE50-FB36-431B-AA21-AADED8821D4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399386F-9A2B-4724-B853-D4468B16F6D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264B3A4E-65B7-46FF-A16F-0B8E872100E0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3726BC13-60B8-424B-B3C1-EDB52127C28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86F7C-AA7E-48CB-AA57-D2E8CAD890D0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1A8158-67CF-489B-AEC5-D19F495137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10EA6-1403-4078-BA36-7ED791250862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F08E2-0910-41AE-9EFE-2EC110B08D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9E68B-9E3F-4FF0-A4C3-320154148CF5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40DCF1-B32F-477E-9794-D13255E048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503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700088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79388" y="-20638"/>
            <a:ext cx="1704975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8"/>
          <p:cNvSpPr>
            <a:spLocks noChangeArrowheads="1"/>
          </p:cNvSpPr>
          <p:nvPr userDrawn="1"/>
        </p:nvSpPr>
        <p:spPr bwMode="auto">
          <a:xfrm>
            <a:off x="6477000" y="1762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</a:rPr>
              <a:t>参考文献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8564563" y="258763"/>
            <a:ext cx="184150" cy="1381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329613" y="258763"/>
            <a:ext cx="182562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097838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861300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626350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383463" y="258763"/>
            <a:ext cx="184150" cy="1381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752386-1701-49C2-8810-094709A2DCDB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BEC0B7F-EF34-4F1C-87CA-51F8506DCC0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12963" y="1792288"/>
            <a:ext cx="5529262" cy="6756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计算机组成原理课程设计</a:t>
            </a:r>
            <a:endParaRPr sz="3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1664303" y="2942368"/>
            <a:ext cx="2517171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指导老师：</a:t>
            </a:r>
            <a:r>
              <a:rPr lang="en-US" altLang="zh-CN" sz="1600" dirty="0"/>
              <a:t>王 娟</a:t>
            </a:r>
            <a:endParaRPr lang="en-US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4921250" y="2168525"/>
            <a:ext cx="3963988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1155032" y="2942319"/>
            <a:ext cx="216000" cy="358503"/>
            <a:chOff x="6499674" y="3862507"/>
            <a:chExt cx="323003" cy="536101"/>
          </a:xfrm>
          <a:solidFill>
            <a:schemeClr val="accent6">
              <a:lumMod val="50000"/>
            </a:schemeClr>
          </a:solidFill>
        </p:grpSpPr>
        <p:sp>
          <p:nvSpPr>
            <p:cNvPr id="21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00" y="806450"/>
            <a:ext cx="2626987" cy="716451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82955" y="281305"/>
            <a:ext cx="23863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sym typeface="+mn-ea"/>
              </a:rPr>
              <a:t>CPU 整体架构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6683" name="组合 7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9" name="椭圆 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244605" y="876300"/>
            <a:ext cx="2279650" cy="279103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0" indent="266700"/>
            <a:r>
              <a:rPr lang="zh-CN" sz="1800" b="0" dirty="0">
                <a:latin typeface="Times New Roman" panose="02020603050405020304" charset="0"/>
                <a:ea typeface="宋体" panose="02010600030101010101" pitchFamily="2" charset="-122"/>
              </a:rPr>
              <a:t>本流水线</a:t>
            </a:r>
            <a:r>
              <a:rPr lang="en-US" sz="1800" b="0" dirty="0">
                <a:latin typeface="Times New Roman" panose="02020603050405020304" charset="0"/>
                <a:ea typeface="宋体" panose="02010600030101010101" pitchFamily="2" charset="-122"/>
              </a:rPr>
              <a:t>CPU</a:t>
            </a:r>
            <a:r>
              <a:rPr lang="zh-CN" sz="1800" b="0" dirty="0">
                <a:latin typeface="Times New Roman" panose="02020603050405020304" charset="0"/>
                <a:ea typeface="宋体" panose="02010600030101010101" pitchFamily="2" charset="-122"/>
              </a:rPr>
              <a:t>覆盖</a:t>
            </a:r>
            <a:r>
              <a:rPr lang="en-US" altLang="zh-CN" sz="1800" dirty="0">
                <a:latin typeface="Times New Roman" panose="02020603050405020304" charset="0"/>
                <a:ea typeface="宋体" panose="02010600030101010101" pitchFamily="2" charset="-122"/>
              </a:rPr>
              <a:t>26</a:t>
            </a:r>
            <a:r>
              <a:rPr lang="zh-CN" sz="1800" b="0" dirty="0">
                <a:latin typeface="Times New Roman" panose="02020603050405020304" charset="0"/>
                <a:ea typeface="宋体" panose="02010600030101010101" pitchFamily="2" charset="-122"/>
              </a:rPr>
              <a:t>条指令，</a:t>
            </a:r>
            <a:br>
              <a:rPr lang="en-US" altLang="zh-CN" sz="1800" b="0" dirty="0">
                <a:latin typeface="Times New Roman" panose="02020603050405020304" charset="0"/>
                <a:ea typeface="宋体" panose="02010600030101010101" pitchFamily="2" charset="-122"/>
              </a:rPr>
            </a:br>
            <a:r>
              <a:rPr lang="zh-CN" altLang="en-US" sz="1800" b="0" dirty="0">
                <a:latin typeface="Times New Roman" panose="02020603050405020304" charset="0"/>
                <a:ea typeface="宋体" panose="02010600030101010101" pitchFamily="2" charset="-122"/>
              </a:rPr>
              <a:t>右边</a:t>
            </a:r>
            <a:r>
              <a:rPr lang="zh-CN" sz="1800" b="0" dirty="0">
                <a:latin typeface="Times New Roman" panose="02020603050405020304" charset="0"/>
                <a:ea typeface="宋体" panose="02010600030101010101" pitchFamily="2" charset="-122"/>
              </a:rPr>
              <a:t>面将从数据通路和控制逻辑阐述设计思路。</a:t>
            </a:r>
            <a:endParaRPr lang="en-US" sz="1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266700"/>
            <a:endParaRPr lang="en-US" sz="1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2648737" y="753322"/>
          <a:ext cx="3182868" cy="4251960"/>
        </p:xfrm>
        <a:graphic>
          <a:graphicData uri="http://schemas.openxmlformats.org/drawingml/2006/table">
            <a:tbl>
              <a:tblPr/>
              <a:tblGrid>
                <a:gridCol w="422910"/>
                <a:gridCol w="480060"/>
                <a:gridCol w="417830"/>
                <a:gridCol w="426720"/>
                <a:gridCol w="1435348"/>
              </a:tblGrid>
              <a:tr h="175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sz="9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指令</a:t>
                      </a:r>
                      <a:endParaRPr lang="en-US" sz="9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opcode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function</a:t>
                      </a:r>
                      <a:endParaRPr lang="en-US" sz="9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 dirty="0" err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A3A3A"/>
                    </a:solidFill>
                  </a:tcPr>
                </a:tc>
              </a:tr>
              <a:tr h="229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ADD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rs+rt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29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ADDU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100001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rs+rt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无符号数</a:t>
                      </a:r>
                      <a:r>
                        <a:rPr lang="en-US" sz="900" b="0" dirty="0">
                          <a:latin typeface="Segoe UI Emoji" panose="020B0502040204020203" charset="0"/>
                          <a:cs typeface="Segoe UI Emoji" panose="020B0502040204020203" charset="0"/>
                        </a:rPr>
                        <a:t>)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29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ADDI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001000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rd=rs+im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29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ADDIU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001001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rd=rs+im（无符号数）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29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SUB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100010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rd=rs-rt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29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SUBU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100011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-rt(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无符号数</a:t>
                      </a:r>
                      <a:r>
                        <a:rPr lang="en-US" sz="900" b="0" dirty="0">
                          <a:latin typeface="Segoe UI Emoji" panose="020B0502040204020203" charset="0"/>
                          <a:cs typeface="Segoe UI Emoji" panose="020B0502040204020203" charset="0"/>
                        </a:rPr>
                        <a:t>)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29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SLT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101010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rd=(rs&lt;rt)?1:0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4411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SLTU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10101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if (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&lt; rt) 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=1 else 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=0 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4411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SLTI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00101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if (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&lt;(sign-extend)immediate)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rt=1 else rt=0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29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AND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100100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rd=rs&amp;rt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4411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ANDI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00110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rt &lt;- 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&amp;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(zero-extend)immediate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29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100101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rs|rt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29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ORI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001101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rs|im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/>
          <p:nvPr/>
        </p:nvGraphicFramePr>
        <p:xfrm>
          <a:off x="5956087" y="651510"/>
          <a:ext cx="3130763" cy="3840480"/>
        </p:xfrm>
        <a:graphic>
          <a:graphicData uri="http://schemas.openxmlformats.org/drawingml/2006/table">
            <a:tbl>
              <a:tblPr/>
              <a:tblGrid>
                <a:gridCol w="339773"/>
                <a:gridCol w="385885"/>
                <a:gridCol w="366469"/>
                <a:gridCol w="453839"/>
                <a:gridCol w="1584797"/>
              </a:tblGrid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sz="9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指令</a:t>
                      </a:r>
                      <a:endParaRPr lang="en-US" sz="9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opcode</a:t>
                      </a:r>
                      <a:endParaRPr lang="en-US" sz="9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function</a:t>
                      </a:r>
                      <a:endParaRPr lang="en-US" sz="9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 dirty="0" err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A3A3A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XOR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100110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rsxorrd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XORI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001110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rt &lt;- 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xor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(zero-extend)immediate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SLL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rd=rt&lt;&lt;shamt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SRL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000010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rd=rt&gt;&gt;shamt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SRA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000011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&lt;- rt &gt;&gt; 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shamt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LUI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001111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rt=im*65536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BEQ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000100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PC=(rs==rt)?PC+im&lt;&lt;2:PC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000010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PC={(PC+4)[31,28],addr,00}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JAL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000011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$31=PC;PC={(PC+4)[31,28],addr,00}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JR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00100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PC &lt;- 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LW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100011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LWrt, offset(base)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101011</a:t>
                      </a:r>
                      <a:endParaRPr lang="en-US" sz="9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SWrt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 offset(base)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02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NOR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000000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100111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rd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&lt;- not(</a:t>
                      </a:r>
                      <a:r>
                        <a:rPr lang="en-US" sz="9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rs</a:t>
                      </a:r>
                      <a:r>
                        <a:rPr lang="en-US" sz="9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| rt)</a:t>
                      </a:r>
                      <a:endParaRPr lang="en-US" sz="9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想法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4829" name="组合 17"/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19" name="椭圆 1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245995" y="309245"/>
            <a:ext cx="2957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第一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阶段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" y="800100"/>
            <a:ext cx="7697470" cy="415861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想法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4829" name="组合 17"/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19" name="椭圆 1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20395" y="954405"/>
            <a:ext cx="5306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MY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第一阶段特点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相隔两个的指令数据冲突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问题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315" y="1713865"/>
            <a:ext cx="5248910" cy="2906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5" y="1634490"/>
            <a:ext cx="2670175" cy="7581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759835" y="154305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/>
          </a:p>
        </p:txBody>
      </p:sp>
      <p:sp>
        <p:nvSpPr>
          <p:cNvPr id="11" name="Text Box 10"/>
          <p:cNvSpPr txBox="1"/>
          <p:nvPr/>
        </p:nvSpPr>
        <p:spPr>
          <a:xfrm>
            <a:off x="1435735" y="276987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/>
          </a:p>
        </p:txBody>
      </p:sp>
      <p:sp>
        <p:nvSpPr>
          <p:cNvPr id="12" name="Text Box 11"/>
          <p:cNvSpPr txBox="1"/>
          <p:nvPr/>
        </p:nvSpPr>
        <p:spPr>
          <a:xfrm>
            <a:off x="3470275" y="1353185"/>
            <a:ext cx="1752600" cy="35814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/>
              <a:t>regfile.v</a:t>
            </a:r>
            <a:endParaRPr lang="en-US" altLang="zh-CN" sz="2000" b="1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想法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4829" name="组合 17"/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19" name="椭圆 1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08305" y="1015365"/>
            <a:ext cx="5625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MY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第二阶段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解决数据冲突（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执行、访存）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1567815"/>
            <a:ext cx="2045335" cy="58102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435735" y="276987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/>
          </a:p>
        </p:txBody>
      </p:sp>
      <p:sp>
        <p:nvSpPr>
          <p:cNvPr id="3" name="Text Box 2"/>
          <p:cNvSpPr txBox="1"/>
          <p:nvPr/>
        </p:nvSpPr>
        <p:spPr>
          <a:xfrm>
            <a:off x="337820" y="2148840"/>
            <a:ext cx="2012315" cy="103632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插入</a:t>
            </a:r>
            <a:r>
              <a:rPr lang="en-US" altLang="zh-CN" sz="2000" b="1"/>
              <a:t>nop</a:t>
            </a:r>
            <a:endParaRPr lang="en-US" altLang="zh-CN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编译器</a:t>
            </a:r>
            <a:r>
              <a:rPr lang="zh-CN" altLang="en-US" sz="2000" b="1"/>
              <a:t>调度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</a:rPr>
              <a:t>数据前推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15" y="1414145"/>
            <a:ext cx="6096000" cy="30403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5" y="3204210"/>
            <a:ext cx="2145665" cy="125031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782955" y="4540885"/>
            <a:ext cx="6431280" cy="53403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200" b="1"/>
              <a:t> else if((reg1_read_o == `ReadEnable) &amp;&amp; (ex_wreg_i == `WriteEnable) &amp;&amp; (ex_wd_i == reg1_addr_o))begin</a:t>
            </a:r>
            <a:endParaRPr lang="zh-CN" altLang="en-US" sz="1200" b="1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200" b="1"/>
              <a:t>      reg1_o = ex_wdata_i;</a:t>
            </a:r>
            <a:endParaRPr lang="zh-CN" altLang="en-US" sz="1200" b="1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想法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4829" name="组合 17"/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19" name="椭圆 1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245995" y="309245"/>
            <a:ext cx="4415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第三阶段：新增简单逻辑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算数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指令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4325" y="1062990"/>
            <a:ext cx="7284720" cy="105918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600" b="1"/>
              <a:t>1. 修改ID模块，修改alusel_o aluop_o wd_o，确定rt或rs的值</a:t>
            </a:r>
            <a:endParaRPr lang="zh-CN" altLang="en-US" sz="1600" b="1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600" b="1"/>
              <a:t>2. 修改EX模块，确定最终要写入目的寄存器的信息（waddress, wdata, wen）</a:t>
            </a:r>
            <a:endParaRPr lang="zh-CN" altLang="en-US" sz="1600" b="1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600" b="1"/>
              <a:t>3. 修改目的寄存器</a:t>
            </a:r>
            <a:endParaRPr lang="zh-CN" altLang="en-US" sz="16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2512060"/>
            <a:ext cx="6759575" cy="972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" y="2038985"/>
            <a:ext cx="6464300" cy="2889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14325" y="3571875"/>
            <a:ext cx="7299960" cy="37973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b="1"/>
              <a:t>例如：</a:t>
            </a:r>
            <a:r>
              <a:rPr lang="en-US" altLang="zh-CN" sz="1600" b="1"/>
              <a:t>or </a:t>
            </a:r>
            <a:r>
              <a:rPr lang="zh-CN" altLang="en-US" sz="1600" b="1"/>
              <a:t>指令，</a:t>
            </a:r>
            <a:r>
              <a:rPr lang="en-US" altLang="zh-CN" sz="1600" b="1"/>
              <a:t> </a:t>
            </a:r>
            <a:r>
              <a:rPr lang="zh-CN" altLang="en-US" sz="1600" b="1"/>
              <a:t>设置其相应的控制信号，并在执行阶段判断信号类型进行</a:t>
            </a:r>
            <a:r>
              <a:rPr lang="zh-CN" altLang="en-US" sz="1600" b="1"/>
              <a:t>运算</a:t>
            </a:r>
            <a:endParaRPr lang="zh-CN" altLang="en-US" sz="16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5" y="3951605"/>
            <a:ext cx="4100195" cy="98107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想法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4829" name="组合 17"/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19" name="椭圆 1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245995" y="309245"/>
            <a:ext cx="5474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第四阶段：跳转指令（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J,JAL,JR,BEQ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4325" y="1062990"/>
            <a:ext cx="7284720" cy="105918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600" b="1"/>
              <a:t>再译码阶段</a:t>
            </a:r>
            <a:r>
              <a:rPr lang="en-US" altLang="zh-CN" sz="1600" b="1"/>
              <a:t>ID</a:t>
            </a:r>
            <a:r>
              <a:rPr lang="zh-CN" altLang="en-US" sz="1600" b="1"/>
              <a:t>进行转移</a:t>
            </a:r>
            <a:r>
              <a:rPr lang="zh-CN" altLang="en-US" sz="1600" b="1"/>
              <a:t>判断</a:t>
            </a:r>
            <a:endParaRPr lang="zh-CN" altLang="en-US" sz="1600" b="1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600" b="1"/>
              <a:t>1. pc = pc+4</a:t>
            </a:r>
            <a:endParaRPr lang="zh-CN" altLang="en-US" sz="1600" b="1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 sz="1600" b="1"/>
              <a:t>2</a:t>
            </a:r>
            <a:r>
              <a:rPr lang="zh-CN" altLang="en-US" sz="1600" b="1"/>
              <a:t>. pc等于转移判断的结果</a:t>
            </a:r>
            <a:endParaRPr lang="zh-CN" altLang="en-US" sz="1600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2122170"/>
            <a:ext cx="1216660" cy="2458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995" y="2010410"/>
            <a:ext cx="5013960" cy="112268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991995" y="3133090"/>
            <a:ext cx="6263005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/>
              <a:t>Branch</a:t>
            </a:r>
            <a:r>
              <a:rPr lang="zh-CN" altLang="en-US" sz="2000" b="1"/>
              <a:t>代表需要跳转</a:t>
            </a:r>
            <a:endParaRPr lang="en-US" altLang="zh-CN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/>
              <a:t>InDelaySlot</a:t>
            </a:r>
            <a:r>
              <a:rPr lang="zh-CN" altLang="en-US" sz="2000" b="1"/>
              <a:t>代表</a:t>
            </a:r>
            <a:r>
              <a:rPr lang="zh-CN" altLang="en-US" sz="2000" b="1"/>
              <a:t>下一跳指令是延迟槽</a:t>
            </a:r>
            <a:r>
              <a:rPr lang="zh-CN" altLang="en-US" sz="2000" b="1"/>
              <a:t>指令</a:t>
            </a:r>
            <a:endParaRPr lang="zh-CN" altLang="en-US" sz="2000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995" y="3946525"/>
            <a:ext cx="4678680" cy="93027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想法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4829" name="组合 17"/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19" name="椭圆 1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245995" y="309245"/>
            <a:ext cx="5474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第五阶段：存储加载（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SW,LW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3241675"/>
            <a:ext cx="4872355" cy="1595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871220"/>
            <a:ext cx="4871720" cy="224536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795645" y="871220"/>
            <a:ext cx="2978785" cy="38608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在</a:t>
            </a:r>
            <a:r>
              <a:rPr lang="en-US" altLang="zh-CN" sz="2000" b="1"/>
              <a:t>mem</a:t>
            </a:r>
            <a:r>
              <a:rPr lang="zh-CN" altLang="en-US" sz="2000" b="1"/>
              <a:t>阶段新增</a:t>
            </a:r>
            <a:r>
              <a:rPr lang="zh-CN" altLang="en-US" sz="2000" b="1"/>
              <a:t>接口</a:t>
            </a:r>
            <a:endParaRPr lang="zh-CN" altLang="en-US" sz="2000" b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120" y="1315720"/>
            <a:ext cx="2360930" cy="2159635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5604510" y="3533775"/>
            <a:ext cx="3486150" cy="6692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在顶层添加模块</a:t>
            </a:r>
            <a:r>
              <a:rPr lang="en-US" altLang="zh-CN" sz="2000" b="1"/>
              <a:t>data_ram,</a:t>
            </a:r>
            <a:endParaRPr lang="en-US" altLang="zh-CN" sz="2000" b="1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/>
              <a:t>方便</a:t>
            </a:r>
            <a:r>
              <a:rPr lang="zh-CN" altLang="en-US" sz="2000" b="1"/>
              <a:t>调用</a:t>
            </a:r>
            <a:endParaRPr lang="zh-CN" altLang="en-US" sz="2000" b="1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055" y="4203065"/>
            <a:ext cx="2639060" cy="73469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82955" y="281305"/>
            <a:ext cx="23863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sym typeface="+mn-ea"/>
              </a:rPr>
              <a:t>CPU 整体架构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6683" name="组合 7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9" name="椭圆 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523240" y="810260"/>
            <a:ext cx="738759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266700"/>
            <a:r>
              <a:rPr lang="zh-CN" sz="2000" b="1">
                <a:latin typeface="Times New Roman" panose="02020603050405020304" charset="0"/>
                <a:ea typeface="宋体" panose="02010600030101010101" pitchFamily="2" charset="-122"/>
              </a:rPr>
              <a:t>数据通路</a:t>
            </a:r>
            <a:r>
              <a:rPr lang="en-US" sz="1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sz="18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05" y="1287145"/>
            <a:ext cx="3222625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05" y="3017520"/>
            <a:ext cx="6751320" cy="17926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90" y="591820"/>
            <a:ext cx="3315335" cy="23063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全局宏定义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defines.v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0"/>
          <a:stretch>
            <a:fillRect/>
          </a:stretch>
        </p:blipFill>
        <p:spPr>
          <a:xfrm>
            <a:off x="3844290" y="954405"/>
            <a:ext cx="3303270" cy="38481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1674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取指阶段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en-MY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pc_reg</a:t>
            </a:r>
            <a:r>
              <a:rPr lang="en-MY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.v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89255" y="1769110"/>
            <a:ext cx="4309745" cy="2872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给出指令地址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其中实现指令指针寄存器</a:t>
            </a:r>
            <a:r>
              <a:rPr lang="en-US" altLang="zh-CN" sz="2000" b="1"/>
              <a:t>PC</a:t>
            </a:r>
            <a:endParaRPr lang="zh-CN" altLang="en-US" sz="20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9"/>
          <a:stretch>
            <a:fillRect/>
          </a:stretch>
        </p:blipFill>
        <p:spPr>
          <a:xfrm>
            <a:off x="4301490" y="1007745"/>
            <a:ext cx="3437890" cy="376047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 bwMode="auto"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35" name="文本框 38"/>
            <p:cNvSpPr txBox="1"/>
            <p:nvPr/>
          </p:nvSpPr>
          <p:spPr>
            <a:xfrm>
              <a:off x="219753" y="2418027"/>
              <a:ext cx="2741551" cy="5225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CONTENTS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6" name="文本框 11"/>
            <p:cNvSpPr txBox="1"/>
            <p:nvPr/>
          </p:nvSpPr>
          <p:spPr>
            <a:xfrm>
              <a:off x="1980251" y="1976522"/>
              <a:ext cx="1004864" cy="5844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目录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7" name="文本框 18"/>
          <p:cNvSpPr txBox="1"/>
          <p:nvPr/>
        </p:nvSpPr>
        <p:spPr>
          <a:xfrm>
            <a:off x="4052888" y="1890713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项目简述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 bwMode="auto">
          <a:xfrm>
            <a:off x="3578225" y="1817688"/>
            <a:ext cx="466725" cy="523875"/>
            <a:chOff x="3516783" y="2047768"/>
            <a:chExt cx="466304" cy="523220"/>
          </a:xfrm>
        </p:grpSpPr>
        <p:sp>
          <p:nvSpPr>
            <p:cNvPr id="39" name="文本框 16"/>
            <p:cNvSpPr txBox="1"/>
            <p:nvPr/>
          </p:nvSpPr>
          <p:spPr>
            <a:xfrm>
              <a:off x="3516783" y="2047768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4"/>
          <p:cNvSpPr txBox="1"/>
          <p:nvPr/>
        </p:nvSpPr>
        <p:spPr>
          <a:xfrm>
            <a:off x="4052888" y="2470150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组员分工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 bwMode="auto">
          <a:xfrm>
            <a:off x="3578225" y="2397125"/>
            <a:ext cx="466725" cy="523875"/>
            <a:chOff x="3516783" y="2627150"/>
            <a:chExt cx="466304" cy="523220"/>
          </a:xfrm>
        </p:grpSpPr>
        <p:sp>
          <p:nvSpPr>
            <p:cNvPr id="47" name="文本框 23"/>
            <p:cNvSpPr txBox="1"/>
            <p:nvPr/>
          </p:nvSpPr>
          <p:spPr>
            <a:xfrm>
              <a:off x="3516783" y="2627150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30"/>
          <p:cNvSpPr txBox="1"/>
          <p:nvPr/>
        </p:nvSpPr>
        <p:spPr>
          <a:xfrm>
            <a:off x="4052888" y="3043238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设计原理及内容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 bwMode="auto">
          <a:xfrm>
            <a:off x="3578225" y="2970213"/>
            <a:ext cx="466725" cy="523875"/>
            <a:chOff x="3516783" y="3200893"/>
            <a:chExt cx="466304" cy="523220"/>
          </a:xfrm>
        </p:grpSpPr>
        <p:sp>
          <p:nvSpPr>
            <p:cNvPr id="55" name="文本框 29"/>
            <p:cNvSpPr txBox="1"/>
            <p:nvPr/>
          </p:nvSpPr>
          <p:spPr>
            <a:xfrm>
              <a:off x="3516783" y="3200893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3737247" y="3380056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连接符 60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5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1674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取指阶段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en-MY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if_id</a:t>
            </a:r>
            <a:r>
              <a:rPr lang="en-MY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.v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88938" y="1763076"/>
            <a:ext cx="4483100" cy="2976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实现取指与译码阶段之间的寄存器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将取指阶段的结果在下一个时钟传递到译码阶段</a:t>
            </a:r>
            <a:endParaRPr lang="zh-CN" altLang="en-US" sz="20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38" y="469687"/>
            <a:ext cx="3957638" cy="4560029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7168" y="741363"/>
            <a:ext cx="260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译码阶段</a:t>
            </a:r>
            <a:b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en-MY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</a:t>
            </a:r>
            <a:r>
              <a:rPr lang="en-MY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.v</a:t>
            </a:r>
            <a:endParaRPr lang="en-MY" alt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43300" y="1238250"/>
            <a:ext cx="5255895" cy="361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对指令进行译码</a:t>
            </a:r>
            <a:endParaRPr lang="zh-CN" alt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译码结果包括运算类型、运算所需的源操作数、要写入的目的寄存器地址等</a:t>
            </a:r>
            <a:endParaRPr lang="zh-CN" alt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2312670"/>
            <a:ext cx="2222500" cy="1764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1" y="1331483"/>
            <a:ext cx="3004827" cy="3762064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1674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译码阶段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en-MY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id</a:t>
            </a:r>
            <a:r>
              <a:rPr lang="en-MY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.v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65" y="835025"/>
            <a:ext cx="1812925" cy="4041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35" y="954405"/>
            <a:ext cx="1899920" cy="376745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1674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译码阶段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en-MY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id_ex</a:t>
            </a:r>
            <a:r>
              <a:rPr lang="en-MY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.v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0395" y="1661160"/>
            <a:ext cx="4029710" cy="361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实现译码与执行阶段之间的寄存器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可以同时进行两个寄存器的读操作和一个寄存器的写操作</a:t>
            </a:r>
            <a:endParaRPr lang="zh-CN" altLang="en-US" sz="2000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90" y="2542540"/>
            <a:ext cx="1753235" cy="233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65" y="408305"/>
            <a:ext cx="3017520" cy="205867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1674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译码阶段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en-MY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regfile</a:t>
            </a:r>
            <a:r>
              <a:rPr lang="en-MY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.v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448050" y="741680"/>
            <a:ext cx="5255895" cy="361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实现了</a:t>
            </a:r>
            <a:r>
              <a:rPr lang="en-US" altLang="zh-CN" sz="2000" b="1"/>
              <a:t>32</a:t>
            </a:r>
            <a:r>
              <a:rPr lang="zh-CN" altLang="en-US" sz="2000" b="1"/>
              <a:t>个</a:t>
            </a:r>
            <a:r>
              <a:rPr lang="en-US" altLang="zh-CN" sz="2000" b="1"/>
              <a:t>32</a:t>
            </a:r>
            <a:r>
              <a:rPr lang="zh-CN" altLang="en-US" sz="2000" b="1"/>
              <a:t>位通用整数寄存器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可以同时进行两个寄存器的读操作和一个寄存器的写操作</a:t>
            </a:r>
            <a:endParaRPr lang="zh-CN" altLang="en-US" sz="20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" y="2247265"/>
            <a:ext cx="1798955" cy="2158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25" y="1856740"/>
            <a:ext cx="3829685" cy="1381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925" y="3327400"/>
            <a:ext cx="3053080" cy="17138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3320415"/>
            <a:ext cx="2897505" cy="17208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1674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执行阶段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MY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</a:t>
            </a:r>
            <a:r>
              <a:rPr lang="en-US" altLang="en-MY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en-MY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0395" y="1661160"/>
            <a:ext cx="2755900" cy="3164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依据译码阶段的结果，进行指定的运算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给出运算结果</a:t>
            </a:r>
            <a:endParaRPr lang="zh-CN" altLang="en-US" sz="2000"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855" y="2524760"/>
            <a:ext cx="2179955" cy="24504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454" y="290760"/>
            <a:ext cx="3906592" cy="2090656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1674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执行阶段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MY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ex_mem.v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0395" y="1661160"/>
            <a:ext cx="4631690" cy="3218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实现执行与访存阶段之间的寄存器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将执行阶段的结果在时钟周期传递到访存阶段</a:t>
            </a:r>
            <a:endParaRPr lang="zh-CN" altLang="en-US" sz="20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85" y="863600"/>
            <a:ext cx="3235960" cy="367855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1674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访存阶段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en-MY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mem</a:t>
            </a:r>
            <a:r>
              <a:rPr lang="en-MY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.v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0395" y="1661160"/>
            <a:ext cx="4216400" cy="3381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如果是加载、存储指令，那么会对数据存储器进行访问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还会在该模块进行异常判断</a:t>
            </a:r>
            <a:endParaRPr lang="zh-CN" altLang="en-US" sz="20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18" y="393511"/>
            <a:ext cx="3401529" cy="4666384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1674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访存阶段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en-MY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mem_wb</a:t>
            </a:r>
            <a:r>
              <a:rPr lang="en-MY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.v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0395" y="1873885"/>
            <a:ext cx="3722370" cy="3150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实现访存与回写阶段之间的寄存器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将访存阶段的结果在下一个时钟周期传递到回写阶段</a:t>
            </a:r>
            <a:endParaRPr lang="zh-CN" altLang="en-US" sz="20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26" y="393511"/>
            <a:ext cx="3167289" cy="4608618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16744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顶层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sopc</a:t>
            </a: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openmips</a:t>
            </a: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inst_rom</a:t>
            </a: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data_ram</a:t>
            </a: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160" y="1010285"/>
            <a:ext cx="5885180" cy="34950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18160" y="2875280"/>
            <a:ext cx="2540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ym typeface="+mn-ea"/>
              </a:rPr>
              <a:t>顶层模块</a:t>
            </a:r>
            <a:endParaRPr lang="zh-CN" alt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ym typeface="+mn-ea"/>
              </a:rPr>
              <a:t>对上面实现的流水线各个阶段的模块进行例化、连接关系</a:t>
            </a:r>
            <a:endParaRPr lang="zh-CN" altLang="en-US" sz="2000" b="1"/>
          </a:p>
        </p:txBody>
      </p:sp>
    </p:spTree>
  </p:cSld>
  <p:clrMapOvr>
    <a:masterClrMapping/>
  </p:clrMapOvr>
  <p:transition spd="slow"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3987483" y="1346518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/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3249613" y="2487295"/>
            <a:ext cx="2644140" cy="1148079"/>
            <a:chOff x="5216434" y="1865488"/>
            <a:chExt cx="2643357" cy="1149452"/>
          </a:xfrm>
        </p:grpSpPr>
        <p:sp>
          <p:nvSpPr>
            <p:cNvPr id="3" name="文本框 2"/>
            <p:cNvSpPr txBox="1"/>
            <p:nvPr/>
          </p:nvSpPr>
          <p:spPr>
            <a:xfrm>
              <a:off x="5216434" y="2184003"/>
              <a:ext cx="2643357" cy="830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sym typeface="+mn-ea"/>
                </a:rPr>
                <a:t>项目简述</a:t>
              </a:r>
              <a:endParaRPr lang="zh-CN" altLang="en-US" sz="48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992492" y="1865488"/>
              <a:ext cx="1091877" cy="3083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ONE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3315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仿真测试结果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1548765"/>
            <a:ext cx="3912870" cy="1409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" y="3228340"/>
            <a:ext cx="8053070" cy="12547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rcRect r="-4987"/>
          <a:stretch>
            <a:fillRect/>
          </a:stretch>
        </p:blipFill>
        <p:spPr>
          <a:xfrm>
            <a:off x="455295" y="4483100"/>
            <a:ext cx="8462645" cy="4902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2571115" y="322834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063875" y="322834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556635" y="322834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049395" y="322834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542155" y="322834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34915" y="322834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395" y="3089275"/>
            <a:ext cx="8070850" cy="1600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3315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仿真测试结果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548255" y="294513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041015" y="301752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533775" y="301752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026535" y="301752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448435"/>
            <a:ext cx="4338955" cy="12534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4519295" y="301752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961255" y="3016885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03215" y="3016885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3223260"/>
            <a:ext cx="8416290" cy="1466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3315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仿真测试结果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548255" y="294513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041015" y="301752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533775" y="301752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026535" y="301752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19295" y="3017520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961255" y="3016885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03215" y="3016885"/>
            <a:ext cx="7620" cy="174498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05" y="1353185"/>
            <a:ext cx="2800985" cy="163385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设计与实现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395" y="954405"/>
            <a:ext cx="3315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仿真测试结果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05" y="1420495"/>
            <a:ext cx="2720975" cy="1340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3517900"/>
            <a:ext cx="7990205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3937000"/>
            <a:ext cx="7811135" cy="51371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接口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88035" y="849630"/>
            <a:ext cx="6195060" cy="78422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简单实现分离</a:t>
            </a:r>
            <a:r>
              <a:rPr lang="zh-CN" altLang="en-US" sz="2000" b="1"/>
              <a:t>的一个蜂鸣器、</a:t>
            </a:r>
            <a:r>
              <a:rPr lang="en-US" altLang="zh-CN" sz="2000" b="1"/>
              <a:t>led</a:t>
            </a:r>
            <a:r>
              <a:rPr lang="zh-CN" altLang="en-US" sz="2000" b="1"/>
              <a:t>与数码管的</a:t>
            </a:r>
            <a:r>
              <a:rPr lang="zh-CN" altLang="en-US" sz="2000" b="1"/>
              <a:t>连接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输入错误会显示</a:t>
            </a:r>
            <a:r>
              <a:rPr lang="en-US" altLang="zh-CN" sz="2000" b="1"/>
              <a:t>err</a:t>
            </a:r>
            <a:r>
              <a:rPr lang="zh-CN" altLang="en-US" sz="2000" b="1"/>
              <a:t>。</a:t>
            </a:r>
            <a:endParaRPr lang="zh-CN" altLang="en-US" sz="20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1859280"/>
            <a:ext cx="2270760" cy="1592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05" y="1859280"/>
            <a:ext cx="5211445" cy="157035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接口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8675" name="组合 32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pic>
        <p:nvPicPr>
          <p:cNvPr id="2" name="Picture 1" descr="d12257843f6cf2a7f85e661d74d523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520" y="2197735"/>
            <a:ext cx="2752725" cy="2066290"/>
          </a:xfrm>
          <a:prstGeom prst="rect">
            <a:avLst/>
          </a:prstGeom>
        </p:spPr>
      </p:pic>
      <p:pic>
        <p:nvPicPr>
          <p:cNvPr id="3" name="Picture 2" descr="2d94ff19a728eccc89ec9caa445eee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485" y="2254885"/>
            <a:ext cx="2737485" cy="2055495"/>
          </a:xfrm>
          <a:prstGeom prst="rect">
            <a:avLst/>
          </a:prstGeom>
        </p:spPr>
      </p:pic>
      <p:pic>
        <p:nvPicPr>
          <p:cNvPr id="7" name="Picture 6" descr="b8e0ee34e1cd8aec607153132109be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" y="2137410"/>
            <a:ext cx="2833370" cy="21266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02615" y="1299210"/>
            <a:ext cx="1782445" cy="71628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/>
              <a:t>随机一个开关，</a:t>
            </a:r>
            <a:endParaRPr lang="zh-CN" altLang="en-US" sz="2000" b="1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/>
              <a:t>显示相应</a:t>
            </a:r>
            <a:r>
              <a:rPr lang="zh-CN" altLang="en-US" sz="2000" b="1"/>
              <a:t>位置</a:t>
            </a:r>
            <a:endParaRPr lang="zh-CN" altLang="en-US" sz="2000" b="1"/>
          </a:p>
        </p:txBody>
      </p:sp>
      <p:sp>
        <p:nvSpPr>
          <p:cNvPr id="10" name="Text Box 9"/>
          <p:cNvSpPr txBox="1"/>
          <p:nvPr/>
        </p:nvSpPr>
        <p:spPr>
          <a:xfrm>
            <a:off x="3144520" y="1657350"/>
            <a:ext cx="1782445" cy="35814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/>
              <a:t>没有选择开关，显示</a:t>
            </a:r>
            <a:r>
              <a:rPr lang="en-US" altLang="zh-CN" sz="2000" b="1"/>
              <a:t>0</a:t>
            </a:r>
            <a:endParaRPr lang="en-US" altLang="zh-CN" sz="2000" b="1"/>
          </a:p>
        </p:txBody>
      </p:sp>
      <p:sp>
        <p:nvSpPr>
          <p:cNvPr id="11" name="Text Box 10"/>
          <p:cNvSpPr txBox="1"/>
          <p:nvPr/>
        </p:nvSpPr>
        <p:spPr>
          <a:xfrm>
            <a:off x="6393180" y="1657350"/>
            <a:ext cx="1782445" cy="35814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/>
              <a:t>&gt;1</a:t>
            </a:r>
            <a:r>
              <a:rPr lang="zh-CN" altLang="en-US" sz="2000" b="1"/>
              <a:t>开关，显示</a:t>
            </a:r>
            <a:r>
              <a:rPr lang="en-US" altLang="zh-CN" sz="2000" b="1"/>
              <a:t>err</a:t>
            </a:r>
            <a:endParaRPr lang="en-US" altLang="zh-CN" sz="2000" b="1"/>
          </a:p>
        </p:txBody>
      </p:sp>
    </p:spTree>
  </p:cSld>
  <p:clrMapOvr>
    <a:masterClrMapping/>
  </p:clrMapOvr>
  <p:transition spd="slow" advClick="0" advTm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73905" y="1368425"/>
            <a:ext cx="3551237" cy="143135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dirty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谢谢观看</a:t>
            </a:r>
            <a:endParaRPr lang="zh-CN" altLang="en-US" sz="6600" dirty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782955" y="990600"/>
            <a:ext cx="7496175" cy="70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实现经典五级流水线CPU，支持条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26</a:t>
            </a:r>
            <a:r>
              <a:rPr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MIPS指令，包含冒险冲突处理，结合汇编与接口设计实验，设计测试用例，并下板验证成功。</a:t>
            </a:r>
            <a:endParaRPr sz="16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4343" name="组合 36"/>
          <p:cNvGrpSpPr>
            <a:grpSpLocks noChangeAspect="1"/>
          </p:cNvGrpSpPr>
          <p:nvPr/>
        </p:nvGrpSpPr>
        <p:grpSpPr bwMode="auto"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项目简述</a:t>
            </a:r>
            <a:endParaRPr lang="zh-CN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3278823" y="2418080"/>
            <a:ext cx="2644140" cy="1217295"/>
            <a:chOff x="5245635" y="1796190"/>
            <a:chExt cx="2643357" cy="1218751"/>
          </a:xfrm>
        </p:grpSpPr>
        <p:sp>
          <p:nvSpPr>
            <p:cNvPr id="3" name="文本框 2"/>
            <p:cNvSpPr txBox="1"/>
            <p:nvPr/>
          </p:nvSpPr>
          <p:spPr>
            <a:xfrm>
              <a:off x="5245635" y="2184003"/>
              <a:ext cx="2643357" cy="830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+mn-ea"/>
                  <a:sym typeface="+mn-ea"/>
                </a:rPr>
                <a:t>组员分工</a:t>
              </a:r>
              <a:endPara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+mn-ea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992809" y="1796190"/>
              <a:ext cx="1148375" cy="307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TWO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4208780" y="1355725"/>
            <a:ext cx="725805" cy="912495"/>
            <a:chOff x="6499674" y="3862507"/>
            <a:chExt cx="323003" cy="536101"/>
          </a:xfrm>
          <a:solidFill>
            <a:schemeClr val="accent6">
              <a:lumMod val="50000"/>
            </a:schemeClr>
          </a:solidFill>
        </p:grpSpPr>
        <p:sp>
          <p:nvSpPr>
            <p:cNvPr id="21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组员分工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grpSp>
        <p:nvGrpSpPr>
          <p:cNvPr id="2" name="组合 19"/>
          <p:cNvGrpSpPr>
            <a:grpSpLocks noChangeAspect="1"/>
          </p:cNvGrpSpPr>
          <p:nvPr/>
        </p:nvGrpSpPr>
        <p:grpSpPr>
          <a:xfrm>
            <a:off x="358775" y="274955"/>
            <a:ext cx="370840" cy="466725"/>
            <a:chOff x="6499674" y="3862507"/>
            <a:chExt cx="323003" cy="536101"/>
          </a:xfrm>
          <a:solidFill>
            <a:schemeClr val="accent6">
              <a:lumMod val="50000"/>
            </a:schemeClr>
          </a:solidFill>
        </p:grpSpPr>
        <p:sp>
          <p:nvSpPr>
            <p:cNvPr id="3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aphicFrame>
        <p:nvGraphicFramePr>
          <p:cNvPr id="5" name="Table 4"/>
          <p:cNvGraphicFramePr/>
          <p:nvPr/>
        </p:nvGraphicFramePr>
        <p:xfrm>
          <a:off x="1748790" y="1722755"/>
          <a:ext cx="5892165" cy="1828165"/>
        </p:xfrm>
        <a:graphic>
          <a:graphicData uri="http://schemas.openxmlformats.org/drawingml/2006/table">
            <a:tbl>
              <a:tblPr/>
              <a:tblGrid>
                <a:gridCol w="1988820"/>
                <a:gridCol w="3903345"/>
              </a:tblGrid>
              <a:tr h="365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组员</a:t>
                      </a:r>
                      <a:endParaRPr 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分工任务</a:t>
                      </a:r>
                      <a:endParaRPr 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组长 </a:t>
                      </a:r>
                      <a:r>
                        <a:rPr lang="en-US" sz="12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陈誉航 1820201062</a:t>
                      </a:r>
                      <a:endParaRPr lang="en-US" sz="1200" b="0">
                        <a:latin typeface="Wingdings" panose="05000000000000000000" charset="0"/>
                        <a:ea typeface="Wingdings" panose="05000000000000000000" charset="0"/>
                        <a:cs typeface="Wingdings" panose="05000000000000000000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200" b="0">
                        <a:latin typeface="Wingdings" panose="05000000000000000000" charset="0"/>
                        <a:ea typeface="Wingdings" panose="05000000000000000000" charset="0"/>
                        <a:cs typeface="Wingdings" panose="05000000000000000000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Wingdings" panose="05000000000000000000" charset="0"/>
                        </a:rPr>
                        <a:t>流水线</a:t>
                      </a:r>
                      <a:r>
                        <a:rPr lang="en-US" altLang="zh-CN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Wingdings" panose="05000000000000000000" charset="0"/>
                        </a:rPr>
                        <a:t>CPU</a:t>
                      </a:r>
                      <a:r>
                        <a:rPr lang="zh-CN" alt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Wingdings" panose="05000000000000000000" charset="0"/>
                        </a:rPr>
                        <a:t>，接口设计，汇报</a:t>
                      </a:r>
                      <a:r>
                        <a:rPr lang="zh-CN" alt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Wingdings" panose="05000000000000000000" charset="0"/>
                        </a:rPr>
                        <a:t>报告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Wingdings" panose="05000000000000000000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组员1 </a:t>
                      </a:r>
                      <a:r>
                        <a:rPr lang="en-US" sz="12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刘宇捷 1820201052</a:t>
                      </a:r>
                      <a:endParaRPr lang="en-US" sz="1200" b="0">
                        <a:latin typeface="Wingdings" panose="05000000000000000000" charset="0"/>
                        <a:ea typeface="Wingdings" panose="05000000000000000000" charset="0"/>
                        <a:cs typeface="Wingdings" panose="05000000000000000000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200" b="0">
                        <a:latin typeface="Wingdings" panose="05000000000000000000" charset="0"/>
                        <a:ea typeface="Wingdings" panose="05000000000000000000" charset="0"/>
                        <a:cs typeface="Wingdings" panose="05000000000000000000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流水线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CPU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，汇报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报告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组员2 </a:t>
                      </a:r>
                      <a:r>
                        <a:rPr lang="en-US" sz="12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顾嘉城</a:t>
                      </a:r>
                      <a:r>
                        <a:rPr lang="en-US" sz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1820201057</a:t>
                      </a:r>
                      <a:endParaRPr lang="en-US" sz="1200" b="0" dirty="0">
                        <a:latin typeface="Wingdings" panose="05000000000000000000" charset="0"/>
                        <a:ea typeface="Wingdings" panose="05000000000000000000" charset="0"/>
                        <a:cs typeface="Wingdings" panose="05000000000000000000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200" b="0" dirty="0">
                        <a:latin typeface="Wingdings" panose="05000000000000000000" charset="0"/>
                        <a:ea typeface="Wingdings" panose="05000000000000000000" charset="0"/>
                        <a:cs typeface="Wingdings" panose="05000000000000000000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Wingdings" panose="05000000000000000000" charset="0"/>
                        </a:rPr>
                        <a:t>接口设计，部分汇报</a:t>
                      </a: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Wingdings" panose="05000000000000000000" charset="0"/>
                        </a:rPr>
                        <a:t>报告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Wingdings" panose="05000000000000000000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组员3</a:t>
                      </a:r>
                      <a:r>
                        <a:rPr lang="en-US" sz="12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南善佑 182020181106</a:t>
                      </a:r>
                      <a:endParaRPr lang="en-US" sz="1200" b="0" dirty="0">
                        <a:latin typeface="Wingdings" panose="05000000000000000000" charset="0"/>
                        <a:ea typeface="Wingdings" panose="05000000000000000000" charset="0"/>
                        <a:cs typeface="Wingdings" panose="05000000000000000000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Wingdings" panose="05000000000000000000" charset="0"/>
                        </a:rPr>
                        <a:t>接口</a:t>
                      </a:r>
                      <a:r>
                        <a:rPr lang="zh-CN" alt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Wingdings" panose="05000000000000000000" charset="0"/>
                        </a:rPr>
                        <a:t>设计</a:t>
                      </a:r>
                      <a:endParaRPr lang="zh-CN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Wingdings" panose="05000000000000000000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89075" y="2938463"/>
            <a:ext cx="3263900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+mn-ea"/>
              </a:rPr>
              <a:t>设计原理及内容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2565400" y="1609725"/>
            <a:ext cx="1128713" cy="1130300"/>
            <a:chOff x="1928879" y="1944350"/>
            <a:chExt cx="1129689" cy="1129689"/>
          </a:xfrm>
        </p:grpSpPr>
        <p:sp>
          <p:nvSpPr>
            <p:cNvPr id="2" name="椭圆 1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422" y="2226772"/>
              <a:ext cx="751536" cy="61561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TextBox 49"/>
          <p:cNvSpPr txBox="1"/>
          <p:nvPr/>
        </p:nvSpPr>
        <p:spPr>
          <a:xfrm>
            <a:off x="4886325" y="1579563"/>
            <a:ext cx="1198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设计环境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4572000" y="1671638"/>
            <a:ext cx="180975" cy="1864995"/>
            <a:chOff x="6032873" y="1880798"/>
            <a:chExt cx="180975" cy="1865436"/>
          </a:xfrm>
        </p:grpSpPr>
        <p:sp>
          <p:nvSpPr>
            <p:cNvPr id="12" name="直接连接符 14"/>
            <p:cNvSpPr>
              <a:spLocks noChangeShapeType="1"/>
            </p:cNvSpPr>
            <p:nvPr/>
          </p:nvSpPr>
          <p:spPr bwMode="auto">
            <a:xfrm>
              <a:off x="6117328" y="1897947"/>
              <a:ext cx="6985" cy="184828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8"/>
            <p:cNvSpPr>
              <a:spLocks noChangeArrowheads="1"/>
            </p:cNvSpPr>
            <p:nvPr/>
          </p:nvSpPr>
          <p:spPr bwMode="auto">
            <a:xfrm>
              <a:off x="6032873" y="2535003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9"/>
            <p:cNvSpPr>
              <a:spLocks noChangeArrowheads="1"/>
            </p:cNvSpPr>
            <p:nvPr/>
          </p:nvSpPr>
          <p:spPr bwMode="auto">
            <a:xfrm>
              <a:off x="6032873" y="3189207"/>
              <a:ext cx="180975" cy="179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8" name="TextBox 64"/>
          <p:cNvSpPr txBox="1"/>
          <p:nvPr/>
        </p:nvSpPr>
        <p:spPr>
          <a:xfrm>
            <a:off x="4886325" y="2203450"/>
            <a:ext cx="178943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CPU 整体架构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65"/>
          <p:cNvSpPr txBox="1"/>
          <p:nvPr/>
        </p:nvSpPr>
        <p:spPr>
          <a:xfrm>
            <a:off x="4886325" y="2869565"/>
            <a:ext cx="1452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设计与实现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TextBox 65"/>
          <p:cNvSpPr txBox="1"/>
          <p:nvPr/>
        </p:nvSpPr>
        <p:spPr>
          <a:xfrm>
            <a:off x="4886325" y="3460750"/>
            <a:ext cx="1960880" cy="39878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接口设计与实现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8" grpId="0"/>
      <p:bldP spid="19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设计环境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6683" name="组合 7"/>
          <p:cNvGrpSpPr>
            <a:grpSpLocks noChangeAspect="1"/>
          </p:cNvGrpSpPr>
          <p:nvPr/>
        </p:nvGrpSpPr>
        <p:grpSpPr bwMode="auto"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9" name="椭圆 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graphicFrame>
        <p:nvGraphicFramePr>
          <p:cNvPr id="2" name="Table 1"/>
          <p:cNvGraphicFramePr/>
          <p:nvPr/>
        </p:nvGraphicFramePr>
        <p:xfrm>
          <a:off x="1697990" y="1671955"/>
          <a:ext cx="5672455" cy="1622425"/>
        </p:xfrm>
        <a:graphic>
          <a:graphicData uri="http://schemas.openxmlformats.org/drawingml/2006/table">
            <a:tbl>
              <a:tblPr/>
              <a:tblGrid>
                <a:gridCol w="1353820"/>
                <a:gridCol w="4318635"/>
              </a:tblGrid>
              <a:tr h="3244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操作系统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Windows 10/11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44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编程语言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VerilogHDL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44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EDA工具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Vivado 2019.2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44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汇编语言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MIPS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44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汇编程序编辑器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Mars5.4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设计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想法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4829" name="组合 17"/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19" name="椭圆 1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0" y="35186"/>
            <a:ext cx="1313860" cy="358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20395" y="954405"/>
            <a:ext cx="1674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指令类型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MY" altLang="en-US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" y="1407795"/>
            <a:ext cx="7613015" cy="33324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PowerPoint 演示文稿"/>
  <p:tag name="ISPRING_RESOURCE_PATHS_HASH_PRESENTER" val="5de18227fbc706539f5ee4ce3229cd6310b0c9"/>
</p:tagLst>
</file>

<file path=ppt/theme/theme1.xml><?xml version="1.0" encoding="utf-8"?>
<a:theme xmlns:a="http://schemas.openxmlformats.org/drawingml/2006/main" name="Office 主题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marL="342900" indent="-342900">
          <a:buFont typeface="Arial" panose="020B0604020202020204" pitchFamily="34" charset="0"/>
          <a:buChar char="•"/>
          <a:defRPr lang="zh-CN" altLang="en-US" sz="2000" b="1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2502</Words>
  <Application>WPS Presentation</Application>
  <PresentationFormat>On-screen Show (16:9)</PresentationFormat>
  <Paragraphs>566</Paragraphs>
  <Slides>36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Calibri</vt:lpstr>
      <vt:lpstr>Wingdings</vt:lpstr>
      <vt:lpstr>造字工房悦黑体验版纤细体</vt:lpstr>
      <vt:lpstr>Times New Roman</vt:lpstr>
      <vt:lpstr>Segoe UI Emoji</vt:lpstr>
      <vt:lpstr>Arial Unicode MS</vt:lpstr>
      <vt:lpstr>Nexa Light</vt:lpstr>
      <vt:lpstr>FontAwesome</vt:lpstr>
      <vt:lpstr>Fairfax Serif SM</vt:lpstr>
      <vt:lpstr>Wide Latin</vt:lpstr>
      <vt:lpstr>Lato Light</vt:lpstr>
      <vt:lpstr>Impact</vt:lpstr>
      <vt:lpstr>黑体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tanvihang</cp:lastModifiedBy>
  <cp:revision>182</cp:revision>
  <dcterms:created xsi:type="dcterms:W3CDTF">2015-04-27T05:53:00Z</dcterms:created>
  <dcterms:modified xsi:type="dcterms:W3CDTF">2023-09-07T13:55:13Z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3221ED344E854CC986543390E4610848</vt:lpwstr>
  </property>
  <property fmtid="{D5CDD505-2E9C-101B-9397-08002B2CF9AE}" pid="3" name="KSOProductBuildVer">
    <vt:lpwstr>1033-11.2.0.11219</vt:lpwstr>
  </property>
</Properties>
</file>